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layfair Display"/>
      <p:regular r:id="rId17"/>
    </p:embeddedFont>
    <p:embeddedFont>
      <p:font typeface="Playfair Display"/>
      <p:regular r:id="rId18"/>
    </p:embeddedFont>
    <p:embeddedFont>
      <p:font typeface="Playfair Display"/>
      <p:regular r:id="rId19"/>
    </p:embeddedFont>
    <p:embeddedFont>
      <p:font typeface="Playfair Display"/>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91834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AirFly Delay Insights</a:t>
            </a:r>
            <a:endParaRPr lang="en-US" sz="4450" dirty="0"/>
          </a:p>
        </p:txBody>
      </p:sp>
      <p:sp>
        <p:nvSpPr>
          <p:cNvPr id="4" name="Text 1"/>
          <p:cNvSpPr/>
          <p:nvPr/>
        </p:nvSpPr>
        <p:spPr>
          <a:xfrm>
            <a:off x="6280190" y="396728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By Yuthish Krishnan Ravikumar</a:t>
            </a:r>
            <a:endParaRPr lang="en-US" sz="1750" dirty="0"/>
          </a:p>
        </p:txBody>
      </p:sp>
      <p:sp>
        <p:nvSpPr>
          <p:cNvPr id="5" name="Text 2"/>
          <p:cNvSpPr/>
          <p:nvPr/>
        </p:nvSpPr>
        <p:spPr>
          <a:xfrm>
            <a:off x="6280190" y="458533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 comprehensive analysis of airline delay causes and patterns using data-driven insights.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51746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Thank You</a:t>
            </a:r>
            <a:endParaRPr lang="en-US" sz="4450" dirty="0"/>
          </a:p>
        </p:txBody>
      </p:sp>
      <p:sp>
        <p:nvSpPr>
          <p:cNvPr id="4" name="Text 1"/>
          <p:cNvSpPr/>
          <p:nvPr/>
        </p:nvSpPr>
        <p:spPr>
          <a:xfrm>
            <a:off x="793790" y="556641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Questions? Contact at [Yuthishkrishnan@gmail.com] .</a:t>
            </a:r>
            <a:endParaRPr lang="en-US" sz="1750" dirty="0"/>
          </a:p>
        </p:txBody>
      </p:sp>
      <p:sp>
        <p:nvSpPr>
          <p:cNvPr id="5" name="Text 2"/>
          <p:cNvSpPr/>
          <p:nvPr/>
        </p:nvSpPr>
        <p:spPr>
          <a:xfrm>
            <a:off x="793790" y="6184463"/>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Project Overview and Objectives</a:t>
            </a:r>
            <a:endParaRPr lang="en-US" sz="4450" dirty="0"/>
          </a:p>
        </p:txBody>
      </p:sp>
      <p:sp>
        <p:nvSpPr>
          <p:cNvPr id="4" name="Text 1"/>
          <p:cNvSpPr/>
          <p:nvPr/>
        </p:nvSpPr>
        <p:spPr>
          <a:xfrm>
            <a:off x="6280190" y="3595926"/>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This project examines the Airline Delay Causes dataset to uncover patterns in flight delays, cancellations, and contributing factors. The goal is to develop an interactive Streamlit dashboard for stakeholders to explore KPIs and visualisations, enabling data-informed decisions on route optimisation and operational improvements.</a:t>
            </a:r>
            <a:endParaRPr lang="en-US" sz="1750" dirty="0"/>
          </a:p>
        </p:txBody>
      </p:sp>
      <p:sp>
        <p:nvSpPr>
          <p:cNvPr id="5" name="Text 2"/>
          <p:cNvSpPr/>
          <p:nvPr/>
        </p:nvSpPr>
        <p:spPr>
          <a:xfrm>
            <a:off x="6280190" y="5665589"/>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Key focus: From data preparation to actionable recommendations, transforming raw flight data into strategic insights.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45150" y="2094071"/>
            <a:ext cx="4995982" cy="4041458"/>
          </a:xfrm>
          <a:prstGeom prst="rect">
            <a:avLst/>
          </a:prstGeom>
        </p:spPr>
      </p:pic>
      <p:sp>
        <p:nvSpPr>
          <p:cNvPr id="4" name="Text 0"/>
          <p:cNvSpPr/>
          <p:nvPr/>
        </p:nvSpPr>
        <p:spPr>
          <a:xfrm>
            <a:off x="6172795" y="669369"/>
            <a:ext cx="7771209" cy="1225629"/>
          </a:xfrm>
          <a:prstGeom prst="rect">
            <a:avLst/>
          </a:prstGeom>
          <a:noFill/>
          <a:ln/>
        </p:spPr>
        <p:txBody>
          <a:bodyPr wrap="square" lIns="0" tIns="0" rIns="0" bIns="0" rtlCol="0" anchor="t"/>
          <a:lstStyle/>
          <a:p>
            <a:pPr algn="l" indent="0" marL="0">
              <a:lnSpc>
                <a:spcPts val="4800"/>
              </a:lnSpc>
              <a:buNone/>
            </a:pPr>
            <a:r>
              <a:rPr lang="en-US" sz="3850" b="1" dirty="0">
                <a:solidFill>
                  <a:srgbClr val="101014"/>
                </a:solidFill>
                <a:latin typeface="Playfair Display Bold" pitchFamily="34" charset="0"/>
                <a:ea typeface="Playfair Display Bold" pitchFamily="34" charset="-122"/>
                <a:cs typeface="Playfair Display Bold" pitchFamily="34" charset="-120"/>
              </a:rPr>
              <a:t>Milestone 1: Dataset Preparation &amp; Sampling</a:t>
            </a:r>
            <a:endParaRPr lang="en-US" sz="3850" dirty="0"/>
          </a:p>
        </p:txBody>
      </p:sp>
      <p:sp>
        <p:nvSpPr>
          <p:cNvPr id="5" name="Shape 1"/>
          <p:cNvSpPr/>
          <p:nvPr/>
        </p:nvSpPr>
        <p:spPr>
          <a:xfrm>
            <a:off x="6172795" y="2189202"/>
            <a:ext cx="3787497" cy="3371731"/>
          </a:xfrm>
          <a:prstGeom prst="roundRect">
            <a:avLst>
              <a:gd name="adj" fmla="val 873"/>
            </a:avLst>
          </a:prstGeom>
          <a:solidFill>
            <a:srgbClr val="F3F3F7"/>
          </a:solidFill>
          <a:ln w="22860">
            <a:solidFill>
              <a:srgbClr val="C6C6D2"/>
            </a:solidFill>
            <a:prstDash val="solid"/>
          </a:ln>
        </p:spPr>
      </p:sp>
      <p:sp>
        <p:nvSpPr>
          <p:cNvPr id="6" name="Text 2"/>
          <p:cNvSpPr/>
          <p:nvPr/>
        </p:nvSpPr>
        <p:spPr>
          <a:xfrm>
            <a:off x="6391751" y="2408158"/>
            <a:ext cx="3260408" cy="306348"/>
          </a:xfrm>
          <a:prstGeom prst="rect">
            <a:avLst/>
          </a:prstGeom>
          <a:noFill/>
          <a:ln/>
        </p:spPr>
        <p:txBody>
          <a:bodyPr wrap="none" lIns="0" tIns="0" rIns="0" bIns="0" rtlCol="0" anchor="t"/>
          <a:lstStyle/>
          <a:p>
            <a:pPr algn="l" indent="0" marL="0">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Data Import and Exploration</a:t>
            </a:r>
            <a:endParaRPr lang="en-US" sz="1900" dirty="0"/>
          </a:p>
        </p:txBody>
      </p:sp>
      <p:sp>
        <p:nvSpPr>
          <p:cNvPr id="7" name="Text 3"/>
          <p:cNvSpPr/>
          <p:nvPr/>
        </p:nvSpPr>
        <p:spPr>
          <a:xfrm>
            <a:off x="6391751" y="2832140"/>
            <a:ext cx="3349585" cy="2509838"/>
          </a:xfrm>
          <a:prstGeom prst="rect">
            <a:avLst/>
          </a:prstGeom>
          <a:noFill/>
          <a:ln/>
        </p:spPr>
        <p:txBody>
          <a:bodyPr wrap="square" lIns="0" tIns="0" rIns="0" bIns="0" rtlCol="0" anchor="t"/>
          <a:lstStyle/>
          <a:p>
            <a:pPr algn="l" indent="0" marL="0">
              <a:lnSpc>
                <a:spcPts val="2450"/>
              </a:lnSpc>
              <a:buNone/>
            </a:pPr>
            <a:r>
              <a:rPr lang="en-US" sz="1500" dirty="0">
                <a:solidFill>
                  <a:srgbClr val="39393C"/>
                </a:solidFill>
                <a:latin typeface="Open Sans" pitchFamily="34" charset="0"/>
                <a:ea typeface="Open Sans" pitchFamily="34" charset="-122"/>
                <a:cs typeface="Open Sans" pitchFamily="34" charset="-120"/>
              </a:rPr>
              <a:t>Imported the comprehensive Airline Delay Causes dataset from Kaggle, containing records on flights, delays, and carrier information. Conducted initial exploratory analysis to understand data structure, distribution of delays, and potential outliers.</a:t>
            </a:r>
            <a:endParaRPr lang="en-US" sz="1500" dirty="0"/>
          </a:p>
        </p:txBody>
      </p:sp>
      <p:sp>
        <p:nvSpPr>
          <p:cNvPr id="8" name="Shape 4"/>
          <p:cNvSpPr/>
          <p:nvPr/>
        </p:nvSpPr>
        <p:spPr>
          <a:xfrm>
            <a:off x="10156388" y="2189202"/>
            <a:ext cx="3787616" cy="3371731"/>
          </a:xfrm>
          <a:prstGeom prst="roundRect">
            <a:avLst>
              <a:gd name="adj" fmla="val 873"/>
            </a:avLst>
          </a:prstGeom>
          <a:solidFill>
            <a:srgbClr val="F3F3F7"/>
          </a:solidFill>
          <a:ln w="22860">
            <a:solidFill>
              <a:srgbClr val="C6C6D2"/>
            </a:solidFill>
            <a:prstDash val="solid"/>
          </a:ln>
        </p:spPr>
      </p:sp>
      <p:sp>
        <p:nvSpPr>
          <p:cNvPr id="9" name="Text 5"/>
          <p:cNvSpPr/>
          <p:nvPr/>
        </p:nvSpPr>
        <p:spPr>
          <a:xfrm>
            <a:off x="10375344" y="2408158"/>
            <a:ext cx="2596158" cy="306348"/>
          </a:xfrm>
          <a:prstGeom prst="rect">
            <a:avLst/>
          </a:prstGeom>
          <a:noFill/>
          <a:ln/>
        </p:spPr>
        <p:txBody>
          <a:bodyPr wrap="none" lIns="0" tIns="0" rIns="0" bIns="0" rtlCol="0" anchor="t"/>
          <a:lstStyle/>
          <a:p>
            <a:pPr algn="l" indent="0" marL="0">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Filtering and Sampling</a:t>
            </a:r>
            <a:endParaRPr lang="en-US" sz="1900" dirty="0"/>
          </a:p>
        </p:txBody>
      </p:sp>
      <p:sp>
        <p:nvSpPr>
          <p:cNvPr id="10" name="Text 6"/>
          <p:cNvSpPr/>
          <p:nvPr/>
        </p:nvSpPr>
        <p:spPr>
          <a:xfrm>
            <a:off x="10375344" y="2832140"/>
            <a:ext cx="3349704" cy="2509838"/>
          </a:xfrm>
          <a:prstGeom prst="rect">
            <a:avLst/>
          </a:prstGeom>
          <a:noFill/>
          <a:ln/>
        </p:spPr>
        <p:txBody>
          <a:bodyPr wrap="square" lIns="0" tIns="0" rIns="0" bIns="0" rtlCol="0" anchor="t"/>
          <a:lstStyle/>
          <a:p>
            <a:pPr algn="l" indent="0" marL="0">
              <a:lnSpc>
                <a:spcPts val="2450"/>
              </a:lnSpc>
              <a:buNone/>
            </a:pPr>
            <a:r>
              <a:rPr lang="en-US" sz="1500" dirty="0">
                <a:solidFill>
                  <a:srgbClr val="39393C"/>
                </a:solidFill>
                <a:latin typeface="Open Sans" pitchFamily="34" charset="0"/>
                <a:ea typeface="Open Sans" pitchFamily="34" charset="-122"/>
                <a:cs typeface="Open Sans" pitchFamily="34" charset="-120"/>
              </a:rPr>
              <a:t>Applied targeted filters to focus on relevant time periods and routes, then sampled the dataset to create a manageable CSV file of approximately 100,000 records, balancing completeness with computational efficiency for subsequent analysis.</a:t>
            </a:r>
            <a:endParaRPr lang="en-US" sz="1500" dirty="0"/>
          </a:p>
        </p:txBody>
      </p:sp>
      <p:sp>
        <p:nvSpPr>
          <p:cNvPr id="11" name="Shape 7"/>
          <p:cNvSpPr/>
          <p:nvPr/>
        </p:nvSpPr>
        <p:spPr>
          <a:xfrm>
            <a:off x="6172795" y="5757029"/>
            <a:ext cx="7771209" cy="1803083"/>
          </a:xfrm>
          <a:prstGeom prst="roundRect">
            <a:avLst>
              <a:gd name="adj" fmla="val 1632"/>
            </a:avLst>
          </a:prstGeom>
          <a:solidFill>
            <a:srgbClr val="F3F3F7"/>
          </a:solidFill>
          <a:ln w="22860">
            <a:solidFill>
              <a:srgbClr val="C6C6D2"/>
            </a:solidFill>
            <a:prstDash val="solid"/>
          </a:ln>
        </p:spPr>
      </p:sp>
      <p:sp>
        <p:nvSpPr>
          <p:cNvPr id="12" name="Text 8"/>
          <p:cNvSpPr/>
          <p:nvPr/>
        </p:nvSpPr>
        <p:spPr>
          <a:xfrm>
            <a:off x="6391751" y="5975985"/>
            <a:ext cx="2787491" cy="306348"/>
          </a:xfrm>
          <a:prstGeom prst="rect">
            <a:avLst/>
          </a:prstGeom>
          <a:noFill/>
          <a:ln/>
        </p:spPr>
        <p:txBody>
          <a:bodyPr wrap="none" lIns="0" tIns="0" rIns="0" bIns="0" rtlCol="0" anchor="t"/>
          <a:lstStyle/>
          <a:p>
            <a:pPr algn="l" indent="0" marL="0">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Missing Values Handling</a:t>
            </a:r>
            <a:endParaRPr lang="en-US" sz="1900" dirty="0"/>
          </a:p>
        </p:txBody>
      </p:sp>
      <p:sp>
        <p:nvSpPr>
          <p:cNvPr id="13" name="Text 9"/>
          <p:cNvSpPr/>
          <p:nvPr/>
        </p:nvSpPr>
        <p:spPr>
          <a:xfrm>
            <a:off x="6391751" y="6399967"/>
            <a:ext cx="7333298" cy="941189"/>
          </a:xfrm>
          <a:prstGeom prst="rect">
            <a:avLst/>
          </a:prstGeom>
          <a:noFill/>
          <a:ln/>
        </p:spPr>
        <p:txBody>
          <a:bodyPr wrap="square" lIns="0" tIns="0" rIns="0" bIns="0" rtlCol="0" anchor="t"/>
          <a:lstStyle/>
          <a:p>
            <a:pPr algn="l" indent="0" marL="0">
              <a:lnSpc>
                <a:spcPts val="2450"/>
              </a:lnSpc>
              <a:buNone/>
            </a:pPr>
            <a:r>
              <a:rPr lang="en-US" sz="1500" dirty="0">
                <a:solidFill>
                  <a:srgbClr val="39393C"/>
                </a:solidFill>
                <a:latin typeface="Open Sans" pitchFamily="34" charset="0"/>
                <a:ea typeface="Open Sans" pitchFamily="34" charset="-122"/>
                <a:cs typeface="Open Sans" pitchFamily="34" charset="-120"/>
              </a:rPr>
              <a:t>Identified and addressed missing values in critical columns such as departure and arrival times, using imputation techniques and removal where appropriate, ensuring data integrity for visualisation and modelling.</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8196" y="2106454"/>
            <a:ext cx="5018008" cy="4016693"/>
          </a:xfrm>
          <a:prstGeom prst="rect">
            <a:avLst/>
          </a:prstGeom>
        </p:spPr>
      </p:pic>
      <p:sp>
        <p:nvSpPr>
          <p:cNvPr id="4" name="Text 0"/>
          <p:cNvSpPr/>
          <p:nvPr/>
        </p:nvSpPr>
        <p:spPr>
          <a:xfrm>
            <a:off x="655558" y="772358"/>
            <a:ext cx="7832884" cy="1170622"/>
          </a:xfrm>
          <a:prstGeom prst="rect">
            <a:avLst/>
          </a:prstGeom>
          <a:noFill/>
          <a:ln/>
        </p:spPr>
        <p:txBody>
          <a:bodyPr wrap="square" lIns="0" tIns="0" rIns="0" bIns="0" rtlCol="0" anchor="t"/>
          <a:lstStyle/>
          <a:p>
            <a:pPr algn="l" indent="0" marL="0">
              <a:lnSpc>
                <a:spcPts val="4600"/>
              </a:lnSpc>
              <a:buNone/>
            </a:pPr>
            <a:r>
              <a:rPr lang="en-US" sz="3650" b="1" dirty="0">
                <a:solidFill>
                  <a:srgbClr val="101014"/>
                </a:solidFill>
                <a:latin typeface="Playfair Display Bold" pitchFamily="34" charset="0"/>
                <a:ea typeface="Playfair Display Bold" pitchFamily="34" charset="-122"/>
                <a:cs typeface="Playfair Display Bold" pitchFamily="34" charset="-120"/>
              </a:rPr>
              <a:t>Milestone 2: Data Preprocessing &amp; Feature Engineering</a:t>
            </a:r>
            <a:endParaRPr lang="en-US" sz="3650" dirty="0"/>
          </a:p>
        </p:txBody>
      </p:sp>
      <p:sp>
        <p:nvSpPr>
          <p:cNvPr id="5" name="Text 1"/>
          <p:cNvSpPr/>
          <p:nvPr/>
        </p:nvSpPr>
        <p:spPr>
          <a:xfrm>
            <a:off x="655558" y="2411135"/>
            <a:ext cx="2306003" cy="292656"/>
          </a:xfrm>
          <a:prstGeom prst="rect">
            <a:avLst/>
          </a:prstGeom>
          <a:noFill/>
          <a:ln/>
        </p:spPr>
        <p:txBody>
          <a:bodyPr wrap="none" lIns="0" tIns="0" rIns="0" bIns="0" rtlCol="0" anchor="t"/>
          <a:lstStyle/>
          <a:p>
            <a:pPr algn="l" indent="0" marL="0">
              <a:lnSpc>
                <a:spcPts val="2300"/>
              </a:lnSpc>
              <a:buNone/>
            </a:pPr>
            <a:r>
              <a:rPr lang="en-US" sz="1800" b="1" dirty="0">
                <a:solidFill>
                  <a:srgbClr val="101014"/>
                </a:solidFill>
                <a:latin typeface="Playfair Display Bold" pitchFamily="34" charset="0"/>
                <a:ea typeface="Playfair Display Bold" pitchFamily="34" charset="-122"/>
                <a:cs typeface="Playfair Display Bold" pitchFamily="34" charset="-120"/>
              </a:rPr>
              <a:t>Feature Addition</a:t>
            </a:r>
            <a:endParaRPr lang="en-US" sz="1800" dirty="0"/>
          </a:p>
        </p:txBody>
      </p:sp>
      <p:sp>
        <p:nvSpPr>
          <p:cNvPr id="6" name="Text 2"/>
          <p:cNvSpPr/>
          <p:nvPr/>
        </p:nvSpPr>
        <p:spPr>
          <a:xfrm>
            <a:off x="655558" y="2891076"/>
            <a:ext cx="2306003" cy="2995612"/>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Engineered new features including 'Route' by combining Origin and Destination airports for route-specific analysis, and 'DepHour' by extracting the hour from departure times to capture peak-hour delay patterns.</a:t>
            </a:r>
            <a:endParaRPr lang="en-US" sz="1450" dirty="0"/>
          </a:p>
        </p:txBody>
      </p:sp>
      <p:sp>
        <p:nvSpPr>
          <p:cNvPr id="7" name="Text 3"/>
          <p:cNvSpPr/>
          <p:nvPr/>
        </p:nvSpPr>
        <p:spPr>
          <a:xfrm>
            <a:off x="3426143" y="2411135"/>
            <a:ext cx="2306003" cy="585311"/>
          </a:xfrm>
          <a:prstGeom prst="rect">
            <a:avLst/>
          </a:prstGeom>
          <a:noFill/>
          <a:ln/>
        </p:spPr>
        <p:txBody>
          <a:bodyPr wrap="square" lIns="0" tIns="0" rIns="0" bIns="0" rtlCol="0" anchor="t"/>
          <a:lstStyle/>
          <a:p>
            <a:pPr algn="l" indent="0" marL="0">
              <a:lnSpc>
                <a:spcPts val="2300"/>
              </a:lnSpc>
              <a:buNone/>
            </a:pPr>
            <a:r>
              <a:rPr lang="en-US" sz="1800" b="1" dirty="0">
                <a:solidFill>
                  <a:srgbClr val="101014"/>
                </a:solidFill>
                <a:latin typeface="Playfair Display Bold" pitchFamily="34" charset="0"/>
                <a:ea typeface="Playfair Display Bold" pitchFamily="34" charset="-122"/>
                <a:cs typeface="Playfair Display Bold" pitchFamily="34" charset="-120"/>
              </a:rPr>
              <a:t>Cleaning Delay Columns</a:t>
            </a:r>
            <a:endParaRPr lang="en-US" sz="1800" dirty="0"/>
          </a:p>
        </p:txBody>
      </p:sp>
      <p:sp>
        <p:nvSpPr>
          <p:cNvPr id="8" name="Text 4"/>
          <p:cNvSpPr/>
          <p:nvPr/>
        </p:nvSpPr>
        <p:spPr>
          <a:xfrm>
            <a:off x="3426143" y="3183731"/>
            <a:ext cx="2306003" cy="3594735"/>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Standardised delay-related columns (e.g., arrival and departure delays) by handling outliers and inconsistencies. Converted categorical variables to appropriate formats and resolved null values through domain-informed imputation strategies.</a:t>
            </a:r>
            <a:endParaRPr lang="en-US" sz="1450" dirty="0"/>
          </a:p>
        </p:txBody>
      </p:sp>
      <p:sp>
        <p:nvSpPr>
          <p:cNvPr id="9" name="Text 5"/>
          <p:cNvSpPr/>
          <p:nvPr/>
        </p:nvSpPr>
        <p:spPr>
          <a:xfrm>
            <a:off x="6196727" y="2411135"/>
            <a:ext cx="2306003" cy="292656"/>
          </a:xfrm>
          <a:prstGeom prst="rect">
            <a:avLst/>
          </a:prstGeom>
          <a:noFill/>
          <a:ln/>
        </p:spPr>
        <p:txBody>
          <a:bodyPr wrap="none" lIns="0" tIns="0" rIns="0" bIns="0" rtlCol="0" anchor="t"/>
          <a:lstStyle/>
          <a:p>
            <a:pPr algn="l" indent="0" marL="0">
              <a:lnSpc>
                <a:spcPts val="2300"/>
              </a:lnSpc>
              <a:buNone/>
            </a:pPr>
            <a:r>
              <a:rPr lang="en-US" sz="1800" b="1" dirty="0">
                <a:solidFill>
                  <a:srgbClr val="101014"/>
                </a:solidFill>
                <a:latin typeface="Playfair Display Bold" pitchFamily="34" charset="0"/>
                <a:ea typeface="Playfair Display Bold" pitchFamily="34" charset="-122"/>
                <a:cs typeface="Playfair Display Bold" pitchFamily="34" charset="-120"/>
              </a:rPr>
              <a:t>Preparation for KPIs</a:t>
            </a:r>
            <a:endParaRPr lang="en-US" sz="1800" dirty="0"/>
          </a:p>
        </p:txBody>
      </p:sp>
      <p:sp>
        <p:nvSpPr>
          <p:cNvPr id="10" name="Text 6"/>
          <p:cNvSpPr/>
          <p:nvPr/>
        </p:nvSpPr>
        <p:spPr>
          <a:xfrm>
            <a:off x="6196727" y="2891076"/>
            <a:ext cx="2306003" cy="2696051"/>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Structured the cleaned dataset for KPI computations and dashboard integration, ensuring compatibility with visualisation tools and facilitating scalable analysis of flight performance metrics.</a:t>
            </a:r>
            <a:endParaRPr lang="en-US" sz="1450" dirty="0"/>
          </a:p>
        </p:txBody>
      </p:sp>
      <p:sp>
        <p:nvSpPr>
          <p:cNvPr id="11" name="Text 7"/>
          <p:cNvSpPr/>
          <p:nvPr/>
        </p:nvSpPr>
        <p:spPr>
          <a:xfrm>
            <a:off x="655558" y="7157561"/>
            <a:ext cx="7832884" cy="299561"/>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1640" y="582692"/>
            <a:ext cx="10986254" cy="662226"/>
          </a:xfrm>
          <a:prstGeom prst="rect">
            <a:avLst/>
          </a:prstGeom>
          <a:noFill/>
          <a:ln/>
        </p:spPr>
        <p:txBody>
          <a:bodyPr wrap="none" lIns="0" tIns="0" rIns="0" bIns="0" rtlCol="0" anchor="t"/>
          <a:lstStyle/>
          <a:p>
            <a:pPr algn="l" indent="0" marL="0">
              <a:lnSpc>
                <a:spcPts val="5200"/>
              </a:lnSpc>
              <a:buNone/>
            </a:pPr>
            <a:r>
              <a:rPr lang="en-US" sz="4150" b="1" dirty="0">
                <a:solidFill>
                  <a:srgbClr val="101014"/>
                </a:solidFill>
                <a:latin typeface="Playfair Display Bold" pitchFamily="34" charset="0"/>
                <a:ea typeface="Playfair Display Bold" pitchFamily="34" charset="-122"/>
                <a:cs typeface="Playfair Display Bold" pitchFamily="34" charset="-120"/>
              </a:rPr>
              <a:t>Milestone 3: KPIs, Plots &amp; Recommendations</a:t>
            </a:r>
            <a:endParaRPr lang="en-US" sz="4150" dirty="0"/>
          </a:p>
        </p:txBody>
      </p:sp>
      <p:sp>
        <p:nvSpPr>
          <p:cNvPr id="3" name="Text 1"/>
          <p:cNvSpPr/>
          <p:nvPr/>
        </p:nvSpPr>
        <p:spPr>
          <a:xfrm>
            <a:off x="741640" y="1753314"/>
            <a:ext cx="4948595" cy="339090"/>
          </a:xfrm>
          <a:prstGeom prst="rect">
            <a:avLst/>
          </a:prstGeom>
          <a:noFill/>
          <a:ln/>
        </p:spPr>
        <p:txBody>
          <a:bodyPr wrap="none" lIns="0" tIns="0" rIns="0" bIns="0" rtlCol="0" anchor="t"/>
          <a:lstStyle/>
          <a:p>
            <a:pPr algn="l" indent="0" marL="0">
              <a:lnSpc>
                <a:spcPts val="2650"/>
              </a:lnSpc>
              <a:buNone/>
            </a:pPr>
            <a:endParaRPr lang="en-US" sz="1650" dirty="0"/>
          </a:p>
        </p:txBody>
      </p:sp>
      <p:pic>
        <p:nvPicPr>
          <p:cNvPr id="4" name="Image 0" descr="preencoded.png">    </p:cNvPr>
          <p:cNvPicPr>
            <a:picLocks noChangeAspect="1"/>
          </p:cNvPicPr>
          <p:nvPr/>
        </p:nvPicPr>
        <p:blipFill>
          <a:blip r:embed="rId1"/>
          <a:stretch>
            <a:fillRect/>
          </a:stretch>
        </p:blipFill>
        <p:spPr>
          <a:xfrm>
            <a:off x="741640" y="2330768"/>
            <a:ext cx="4948595" cy="3795474"/>
          </a:xfrm>
          <a:prstGeom prst="rect">
            <a:avLst/>
          </a:prstGeom>
        </p:spPr>
      </p:pic>
      <p:sp>
        <p:nvSpPr>
          <p:cNvPr id="5" name="Text 2"/>
          <p:cNvSpPr/>
          <p:nvPr/>
        </p:nvSpPr>
        <p:spPr>
          <a:xfrm>
            <a:off x="6214824" y="1774508"/>
            <a:ext cx="2648903" cy="331113"/>
          </a:xfrm>
          <a:prstGeom prst="rect">
            <a:avLst/>
          </a:prstGeom>
          <a:noFill/>
          <a:ln/>
        </p:spPr>
        <p:txBody>
          <a:bodyPr wrap="none" lIns="0" tIns="0" rIns="0" bIns="0" rtlCol="0" anchor="t"/>
          <a:lstStyle/>
          <a:p>
            <a:pPr algn="l" indent="0" marL="0">
              <a:lnSpc>
                <a:spcPts val="2600"/>
              </a:lnSpc>
              <a:buNone/>
            </a:pPr>
            <a:r>
              <a:rPr lang="en-US" sz="2050" b="1" dirty="0">
                <a:solidFill>
                  <a:srgbClr val="101014"/>
                </a:solidFill>
                <a:latin typeface="Playfair Display Bold" pitchFamily="34" charset="0"/>
                <a:ea typeface="Playfair Display Bold" pitchFamily="34" charset="-122"/>
                <a:cs typeface="Playfair Display Bold" pitchFamily="34" charset="-120"/>
              </a:rPr>
              <a:t>KPI Calculations</a:t>
            </a:r>
            <a:endParaRPr lang="en-US" sz="2050" dirty="0"/>
          </a:p>
        </p:txBody>
      </p:sp>
      <p:sp>
        <p:nvSpPr>
          <p:cNvPr id="6" name="Text 3"/>
          <p:cNvSpPr/>
          <p:nvPr/>
        </p:nvSpPr>
        <p:spPr>
          <a:xfrm>
            <a:off x="6214824" y="2317433"/>
            <a:ext cx="7681436" cy="1017270"/>
          </a:xfrm>
          <a:prstGeom prst="rect">
            <a:avLst/>
          </a:prstGeom>
          <a:noFill/>
          <a:ln/>
        </p:spPr>
        <p:txBody>
          <a:bodyPr wrap="square" lIns="0" tIns="0" rIns="0" bIns="0" rtlCol="0" anchor="t"/>
          <a:lstStyle/>
          <a:p>
            <a:pPr algn="l" indent="0" marL="0">
              <a:lnSpc>
                <a:spcPts val="2650"/>
              </a:lnSpc>
              <a:buNone/>
            </a:pPr>
            <a:r>
              <a:rPr lang="en-US" sz="1650" dirty="0">
                <a:solidFill>
                  <a:srgbClr val="39393C"/>
                </a:solidFill>
                <a:latin typeface="Open Sans" pitchFamily="34" charset="0"/>
                <a:ea typeface="Open Sans" pitchFamily="34" charset="-122"/>
                <a:cs typeface="Open Sans" pitchFamily="34" charset="-120"/>
              </a:rPr>
              <a:t>Computed essential metrics: total flights processed (over 100,000 records), average arrival delay (18.5 minutes across sampled data), and cancellation rate (2.3% overall).</a:t>
            </a:r>
            <a:endParaRPr lang="en-US" sz="1650" dirty="0"/>
          </a:p>
        </p:txBody>
      </p:sp>
      <p:sp>
        <p:nvSpPr>
          <p:cNvPr id="7" name="Text 4"/>
          <p:cNvSpPr/>
          <p:nvPr/>
        </p:nvSpPr>
        <p:spPr>
          <a:xfrm>
            <a:off x="6214824" y="3546515"/>
            <a:ext cx="3080385" cy="331113"/>
          </a:xfrm>
          <a:prstGeom prst="rect">
            <a:avLst/>
          </a:prstGeom>
          <a:noFill/>
          <a:ln/>
        </p:spPr>
        <p:txBody>
          <a:bodyPr wrap="none" lIns="0" tIns="0" rIns="0" bIns="0" rtlCol="0" anchor="t"/>
          <a:lstStyle/>
          <a:p>
            <a:pPr algn="l" indent="0" marL="0">
              <a:lnSpc>
                <a:spcPts val="2600"/>
              </a:lnSpc>
              <a:buNone/>
            </a:pPr>
            <a:r>
              <a:rPr lang="en-US" sz="2050" b="1" dirty="0">
                <a:solidFill>
                  <a:srgbClr val="101014"/>
                </a:solidFill>
                <a:latin typeface="Playfair Display Bold" pitchFamily="34" charset="0"/>
                <a:ea typeface="Playfair Display Bold" pitchFamily="34" charset="-122"/>
                <a:cs typeface="Playfair Display Bold" pitchFamily="34" charset="-120"/>
              </a:rPr>
              <a:t>Visualisations with Plotly</a:t>
            </a:r>
            <a:endParaRPr lang="en-US" sz="2050" dirty="0"/>
          </a:p>
        </p:txBody>
      </p:sp>
      <p:sp>
        <p:nvSpPr>
          <p:cNvPr id="8" name="Text 5"/>
          <p:cNvSpPr/>
          <p:nvPr/>
        </p:nvSpPr>
        <p:spPr>
          <a:xfrm>
            <a:off x="6214824" y="4089440"/>
            <a:ext cx="7681436" cy="1017270"/>
          </a:xfrm>
          <a:prstGeom prst="rect">
            <a:avLst/>
          </a:prstGeom>
          <a:noFill/>
          <a:ln/>
        </p:spPr>
        <p:txBody>
          <a:bodyPr wrap="square" lIns="0" tIns="0" rIns="0" bIns="0" rtlCol="0" anchor="t"/>
          <a:lstStyle/>
          <a:p>
            <a:pPr algn="l" indent="0" marL="0">
              <a:lnSpc>
                <a:spcPts val="2650"/>
              </a:lnSpc>
              <a:buNone/>
            </a:pPr>
            <a:r>
              <a:rPr lang="en-US" sz="1650" dirty="0">
                <a:solidFill>
                  <a:srgbClr val="39393C"/>
                </a:solidFill>
                <a:latin typeface="Open Sans" pitchFamily="34" charset="0"/>
                <a:ea typeface="Open Sans" pitchFamily="34" charset="-122"/>
                <a:cs typeface="Open Sans" pitchFamily="34" charset="-120"/>
              </a:rPr>
              <a:t>Created dynamic plots including bar charts for delay causes by carrier, line charts for temporal trends, and grouped charts comparing routes, enhancing interpretability of complex datasets.</a:t>
            </a:r>
            <a:endParaRPr lang="en-US" sz="1650" dirty="0"/>
          </a:p>
        </p:txBody>
      </p:sp>
      <p:sp>
        <p:nvSpPr>
          <p:cNvPr id="9" name="Text 6"/>
          <p:cNvSpPr/>
          <p:nvPr/>
        </p:nvSpPr>
        <p:spPr>
          <a:xfrm>
            <a:off x="6214824" y="5318522"/>
            <a:ext cx="3435191" cy="331113"/>
          </a:xfrm>
          <a:prstGeom prst="rect">
            <a:avLst/>
          </a:prstGeom>
          <a:noFill/>
          <a:ln/>
        </p:spPr>
        <p:txBody>
          <a:bodyPr wrap="none" lIns="0" tIns="0" rIns="0" bIns="0" rtlCol="0" anchor="t"/>
          <a:lstStyle/>
          <a:p>
            <a:pPr algn="l" indent="0" marL="0">
              <a:lnSpc>
                <a:spcPts val="2600"/>
              </a:lnSpc>
              <a:buNone/>
            </a:pPr>
            <a:r>
              <a:rPr lang="en-US" sz="2050" b="1" dirty="0">
                <a:solidFill>
                  <a:srgbClr val="101014"/>
                </a:solidFill>
                <a:latin typeface="Playfair Display Bold" pitchFamily="34" charset="0"/>
                <a:ea typeface="Playfair Display Bold" pitchFamily="34" charset="-122"/>
                <a:cs typeface="Playfair Display Bold" pitchFamily="34" charset="-120"/>
              </a:rPr>
              <a:t>Strategic Recommendations</a:t>
            </a:r>
            <a:endParaRPr lang="en-US" sz="2050" dirty="0"/>
          </a:p>
        </p:txBody>
      </p:sp>
      <p:sp>
        <p:nvSpPr>
          <p:cNvPr id="10" name="Text 7"/>
          <p:cNvSpPr/>
          <p:nvPr/>
        </p:nvSpPr>
        <p:spPr>
          <a:xfrm>
            <a:off x="6214824" y="5861447"/>
            <a:ext cx="7681436" cy="1017270"/>
          </a:xfrm>
          <a:prstGeom prst="rect">
            <a:avLst/>
          </a:prstGeom>
          <a:noFill/>
          <a:ln/>
        </p:spPr>
        <p:txBody>
          <a:bodyPr wrap="square" lIns="0" tIns="0" rIns="0" bIns="0" rtlCol="0" anchor="t"/>
          <a:lstStyle/>
          <a:p>
            <a:pPr algn="l" indent="0" marL="0">
              <a:lnSpc>
                <a:spcPts val="2650"/>
              </a:lnSpc>
              <a:buNone/>
            </a:pPr>
            <a:r>
              <a:rPr lang="en-US" sz="1650" dirty="0">
                <a:solidFill>
                  <a:srgbClr val="39393C"/>
                </a:solidFill>
                <a:latin typeface="Open Sans" pitchFamily="34" charset="0"/>
                <a:ea typeface="Open Sans" pitchFamily="34" charset="-122"/>
                <a:cs typeface="Open Sans" pitchFamily="34" charset="-120"/>
              </a:rPr>
              <a:t>Based on insights, recommended prioritising high-delay routes for schedule adjustments and carrier-specific interventions to reduce weather-induced and maintenance-related disruptions.</a:t>
            </a:r>
            <a:endParaRPr lang="en-US" sz="1650" dirty="0"/>
          </a:p>
        </p:txBody>
      </p:sp>
      <p:sp>
        <p:nvSpPr>
          <p:cNvPr id="11" name="Text 8"/>
          <p:cNvSpPr/>
          <p:nvPr/>
        </p:nvSpPr>
        <p:spPr>
          <a:xfrm>
            <a:off x="741640" y="7307699"/>
            <a:ext cx="13147119" cy="339090"/>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386"/>
          </a:xfrm>
          <a:prstGeom prst="rect">
            <a:avLst/>
          </a:prstGeom>
        </p:spPr>
      </p:pic>
      <p:pic>
        <p:nvPicPr>
          <p:cNvPr id="3" name="Image 1" descr="preencoded.png">    </p:cNvPr>
          <p:cNvPicPr>
            <a:picLocks noChangeAspect="1"/>
          </p:cNvPicPr>
          <p:nvPr/>
        </p:nvPicPr>
        <p:blipFill>
          <a:blip r:embed="rId2"/>
          <a:stretch>
            <a:fillRect/>
          </a:stretch>
        </p:blipFill>
        <p:spPr>
          <a:xfrm>
            <a:off x="9379148" y="2930604"/>
            <a:ext cx="5015984" cy="2370058"/>
          </a:xfrm>
          <a:prstGeom prst="rect">
            <a:avLst/>
          </a:prstGeom>
        </p:spPr>
      </p:pic>
      <p:sp>
        <p:nvSpPr>
          <p:cNvPr id="4" name="Text 0"/>
          <p:cNvSpPr/>
          <p:nvPr/>
        </p:nvSpPr>
        <p:spPr>
          <a:xfrm>
            <a:off x="658654" y="686752"/>
            <a:ext cx="7826692" cy="301109"/>
          </a:xfrm>
          <a:prstGeom prst="rect">
            <a:avLst/>
          </a:prstGeom>
          <a:noFill/>
          <a:ln/>
        </p:spPr>
        <p:txBody>
          <a:bodyPr wrap="none" lIns="0" tIns="0" rIns="0" bIns="0" rtlCol="0" anchor="t"/>
          <a:lstStyle/>
          <a:p>
            <a:pPr algn="l" indent="0" marL="0">
              <a:lnSpc>
                <a:spcPts val="2350"/>
              </a:lnSpc>
              <a:buNone/>
            </a:pPr>
            <a:endParaRPr lang="en-US" sz="1450" dirty="0"/>
          </a:p>
        </p:txBody>
      </p:sp>
      <p:sp>
        <p:nvSpPr>
          <p:cNvPr id="5" name="Text 1"/>
          <p:cNvSpPr/>
          <p:nvPr/>
        </p:nvSpPr>
        <p:spPr>
          <a:xfrm>
            <a:off x="658654" y="1175980"/>
            <a:ext cx="7826692" cy="1176337"/>
          </a:xfrm>
          <a:prstGeom prst="rect">
            <a:avLst/>
          </a:prstGeom>
          <a:noFill/>
          <a:ln/>
        </p:spPr>
        <p:txBody>
          <a:bodyPr wrap="square" lIns="0" tIns="0" rIns="0" bIns="0" rtlCol="0" anchor="t"/>
          <a:lstStyle/>
          <a:p>
            <a:pPr algn="l" indent="0" marL="0">
              <a:lnSpc>
                <a:spcPts val="4600"/>
              </a:lnSpc>
              <a:buNone/>
            </a:pPr>
            <a:r>
              <a:rPr lang="en-US" sz="3700" b="1" dirty="0">
                <a:solidFill>
                  <a:srgbClr val="101014"/>
                </a:solidFill>
                <a:latin typeface="Playfair Display Bold" pitchFamily="34" charset="0"/>
                <a:ea typeface="Playfair Display Bold" pitchFamily="34" charset="-122"/>
                <a:cs typeface="Playfair Display Bold" pitchFamily="34" charset="-120"/>
              </a:rPr>
              <a:t>Milestone 4: Streamlit Dashboard Development</a:t>
            </a:r>
            <a:endParaRPr lang="en-US" sz="3700" dirty="0"/>
          </a:p>
        </p:txBody>
      </p:sp>
      <p:pic>
        <p:nvPicPr>
          <p:cNvPr id="6" name="Image 2" descr="preencoded.png">    </p:cNvPr>
          <p:cNvPicPr>
            <a:picLocks noChangeAspect="1"/>
          </p:cNvPicPr>
          <p:nvPr/>
        </p:nvPicPr>
        <p:blipFill>
          <a:blip r:embed="rId3"/>
          <a:stretch>
            <a:fillRect/>
          </a:stretch>
        </p:blipFill>
        <p:spPr>
          <a:xfrm>
            <a:off x="658654" y="2634615"/>
            <a:ext cx="188119" cy="235148"/>
          </a:xfrm>
          <a:prstGeom prst="rect">
            <a:avLst/>
          </a:prstGeom>
        </p:spPr>
      </p:pic>
      <p:sp>
        <p:nvSpPr>
          <p:cNvPr id="7" name="Shape 2"/>
          <p:cNvSpPr/>
          <p:nvPr/>
        </p:nvSpPr>
        <p:spPr>
          <a:xfrm>
            <a:off x="658654" y="2931557"/>
            <a:ext cx="3819287" cy="22860"/>
          </a:xfrm>
          <a:prstGeom prst="rect">
            <a:avLst/>
          </a:prstGeom>
          <a:solidFill>
            <a:srgbClr val="101014"/>
          </a:solidFill>
          <a:ln/>
        </p:spPr>
      </p:sp>
      <p:sp>
        <p:nvSpPr>
          <p:cNvPr id="8" name="Text 3"/>
          <p:cNvSpPr/>
          <p:nvPr/>
        </p:nvSpPr>
        <p:spPr>
          <a:xfrm>
            <a:off x="658654" y="3071336"/>
            <a:ext cx="2733913" cy="294084"/>
          </a:xfrm>
          <a:prstGeom prst="rect">
            <a:avLst/>
          </a:prstGeom>
          <a:noFill/>
          <a:ln/>
        </p:spPr>
        <p:txBody>
          <a:bodyPr wrap="none" lIns="0" tIns="0" rIns="0" bIns="0" rtlCol="0" anchor="t"/>
          <a:lstStyle/>
          <a:p>
            <a:pPr algn="l" indent="0" marL="0">
              <a:lnSpc>
                <a:spcPts val="2300"/>
              </a:lnSpc>
              <a:buNone/>
            </a:pPr>
            <a:r>
              <a:rPr lang="en-US" sz="1850" b="1" dirty="0">
                <a:solidFill>
                  <a:srgbClr val="39393C"/>
                </a:solidFill>
                <a:latin typeface="Playfair Display Bold" pitchFamily="34" charset="0"/>
                <a:ea typeface="Playfair Display Bold" pitchFamily="34" charset="-122"/>
                <a:cs typeface="Playfair Display Bold" pitchFamily="34" charset="-120"/>
              </a:rPr>
              <a:t>Interactive Visualisations</a:t>
            </a:r>
            <a:endParaRPr lang="en-US" sz="1850" dirty="0"/>
          </a:p>
        </p:txBody>
      </p:sp>
      <p:sp>
        <p:nvSpPr>
          <p:cNvPr id="9" name="Text 4"/>
          <p:cNvSpPr/>
          <p:nvPr/>
        </p:nvSpPr>
        <p:spPr>
          <a:xfrm>
            <a:off x="658654" y="3478292"/>
            <a:ext cx="3819287" cy="1806654"/>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Developed core dashboard components using Streamlit, featuring interactive elements for top routes by flight volume and delays, busiest origin airports, monthly average arrival delays, and breakdowns of cancellation reasons by carrier.</a:t>
            </a:r>
            <a:endParaRPr lang="en-US" sz="1450" dirty="0"/>
          </a:p>
        </p:txBody>
      </p:sp>
      <p:pic>
        <p:nvPicPr>
          <p:cNvPr id="10" name="Image 3" descr="preencoded.png">    </p:cNvPr>
          <p:cNvPicPr>
            <a:picLocks noChangeAspect="1"/>
          </p:cNvPicPr>
          <p:nvPr/>
        </p:nvPicPr>
        <p:blipFill>
          <a:blip r:embed="rId4"/>
          <a:stretch>
            <a:fillRect/>
          </a:stretch>
        </p:blipFill>
        <p:spPr>
          <a:xfrm>
            <a:off x="4666059" y="2634615"/>
            <a:ext cx="188119" cy="235148"/>
          </a:xfrm>
          <a:prstGeom prst="rect">
            <a:avLst/>
          </a:prstGeom>
        </p:spPr>
      </p:pic>
      <p:sp>
        <p:nvSpPr>
          <p:cNvPr id="11" name="Shape 5"/>
          <p:cNvSpPr/>
          <p:nvPr/>
        </p:nvSpPr>
        <p:spPr>
          <a:xfrm>
            <a:off x="4666059" y="2931557"/>
            <a:ext cx="3819287" cy="22860"/>
          </a:xfrm>
          <a:prstGeom prst="rect">
            <a:avLst/>
          </a:prstGeom>
          <a:solidFill>
            <a:srgbClr val="101014"/>
          </a:solidFill>
          <a:ln/>
        </p:spPr>
      </p:sp>
      <p:sp>
        <p:nvSpPr>
          <p:cNvPr id="12" name="Text 6"/>
          <p:cNvSpPr/>
          <p:nvPr/>
        </p:nvSpPr>
        <p:spPr>
          <a:xfrm>
            <a:off x="4666059" y="3071336"/>
            <a:ext cx="2352437" cy="294084"/>
          </a:xfrm>
          <a:prstGeom prst="rect">
            <a:avLst/>
          </a:prstGeom>
          <a:noFill/>
          <a:ln/>
        </p:spPr>
        <p:txBody>
          <a:bodyPr wrap="none" lIns="0" tIns="0" rIns="0" bIns="0" rtlCol="0" anchor="t"/>
          <a:lstStyle/>
          <a:p>
            <a:pPr algn="l" indent="0" marL="0">
              <a:lnSpc>
                <a:spcPts val="2300"/>
              </a:lnSpc>
              <a:buNone/>
            </a:pPr>
            <a:r>
              <a:rPr lang="en-US" sz="1850" b="1" dirty="0">
                <a:solidFill>
                  <a:srgbClr val="39393C"/>
                </a:solidFill>
                <a:latin typeface="Playfair Display Bold" pitchFamily="34" charset="0"/>
                <a:ea typeface="Playfair Display Bold" pitchFamily="34" charset="-122"/>
                <a:cs typeface="Playfair Display Bold" pitchFamily="34" charset="-120"/>
              </a:rPr>
              <a:t>Sidebar Filters</a:t>
            </a:r>
            <a:endParaRPr lang="en-US" sz="1850" dirty="0"/>
          </a:p>
        </p:txBody>
      </p:sp>
      <p:sp>
        <p:nvSpPr>
          <p:cNvPr id="13" name="Text 7"/>
          <p:cNvSpPr/>
          <p:nvPr/>
        </p:nvSpPr>
        <p:spPr>
          <a:xfrm>
            <a:off x="4666059" y="3478292"/>
            <a:ext cx="3819287" cy="1505545"/>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Implemented user-friendly sidebar controls for month selection, allowing dynamic filtering of data to explore seasonal trends in delays and operational performance across selected periods.</a:t>
            </a:r>
            <a:endParaRPr lang="en-US" sz="1450" dirty="0"/>
          </a:p>
        </p:txBody>
      </p:sp>
      <p:pic>
        <p:nvPicPr>
          <p:cNvPr id="14" name="Image 4" descr="preencoded.png">    </p:cNvPr>
          <p:cNvPicPr>
            <a:picLocks noChangeAspect="1"/>
          </p:cNvPicPr>
          <p:nvPr/>
        </p:nvPicPr>
        <p:blipFill>
          <a:blip r:embed="rId5"/>
          <a:stretch>
            <a:fillRect/>
          </a:stretch>
        </p:blipFill>
        <p:spPr>
          <a:xfrm>
            <a:off x="658654" y="5614154"/>
            <a:ext cx="188119" cy="235148"/>
          </a:xfrm>
          <a:prstGeom prst="rect">
            <a:avLst/>
          </a:prstGeom>
        </p:spPr>
      </p:pic>
      <p:sp>
        <p:nvSpPr>
          <p:cNvPr id="15" name="Shape 8"/>
          <p:cNvSpPr/>
          <p:nvPr/>
        </p:nvSpPr>
        <p:spPr>
          <a:xfrm>
            <a:off x="658654" y="5911096"/>
            <a:ext cx="7826692" cy="22860"/>
          </a:xfrm>
          <a:prstGeom prst="rect">
            <a:avLst/>
          </a:prstGeom>
          <a:solidFill>
            <a:srgbClr val="101014"/>
          </a:solidFill>
          <a:ln/>
        </p:spPr>
      </p:sp>
      <p:sp>
        <p:nvSpPr>
          <p:cNvPr id="16" name="Text 9"/>
          <p:cNvSpPr/>
          <p:nvPr/>
        </p:nvSpPr>
        <p:spPr>
          <a:xfrm>
            <a:off x="658654" y="6050875"/>
            <a:ext cx="2477572" cy="294084"/>
          </a:xfrm>
          <a:prstGeom prst="rect">
            <a:avLst/>
          </a:prstGeom>
          <a:noFill/>
          <a:ln/>
        </p:spPr>
        <p:txBody>
          <a:bodyPr wrap="none" lIns="0" tIns="0" rIns="0" bIns="0" rtlCol="0" anchor="t"/>
          <a:lstStyle/>
          <a:p>
            <a:pPr algn="l" indent="0" marL="0">
              <a:lnSpc>
                <a:spcPts val="2300"/>
              </a:lnSpc>
              <a:buNone/>
            </a:pPr>
            <a:r>
              <a:rPr lang="en-US" sz="1850" b="1" dirty="0">
                <a:solidFill>
                  <a:srgbClr val="39393C"/>
                </a:solidFill>
                <a:latin typeface="Playfair Display Bold" pitchFamily="34" charset="0"/>
                <a:ea typeface="Playfair Display Bold" pitchFamily="34" charset="-122"/>
                <a:cs typeface="Playfair Display Bold" pitchFamily="34" charset="-120"/>
              </a:rPr>
              <a:t>Dashboard Integration</a:t>
            </a:r>
            <a:endParaRPr lang="en-US" sz="1850" dirty="0"/>
          </a:p>
        </p:txBody>
      </p:sp>
      <p:sp>
        <p:nvSpPr>
          <p:cNvPr id="17" name="Text 10"/>
          <p:cNvSpPr/>
          <p:nvPr/>
        </p:nvSpPr>
        <p:spPr>
          <a:xfrm>
            <a:off x="658654" y="6457831"/>
            <a:ext cx="7826692" cy="602218"/>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Ensured seamless rendering of visualisations with responsive design, optimising for both desktop and mobile views to support stakeholder reviews and real-time data exploration.</a:t>
            </a:r>
            <a:endParaRPr lang="en-US" sz="1450" dirty="0"/>
          </a:p>
        </p:txBody>
      </p:sp>
      <p:sp>
        <p:nvSpPr>
          <p:cNvPr id="18" name="Text 11"/>
          <p:cNvSpPr/>
          <p:nvPr/>
        </p:nvSpPr>
        <p:spPr>
          <a:xfrm>
            <a:off x="658654" y="7412831"/>
            <a:ext cx="7826692" cy="301109"/>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6847" y="382786"/>
            <a:ext cx="4344114" cy="434697"/>
          </a:xfrm>
          <a:prstGeom prst="rect">
            <a:avLst/>
          </a:prstGeom>
          <a:noFill/>
          <a:ln/>
        </p:spPr>
        <p:txBody>
          <a:bodyPr wrap="none" lIns="0" tIns="0" rIns="0" bIns="0" rtlCol="0" anchor="t"/>
          <a:lstStyle/>
          <a:p>
            <a:pPr algn="l" indent="0" marL="0">
              <a:lnSpc>
                <a:spcPts val="3400"/>
              </a:lnSpc>
              <a:buNone/>
            </a:pPr>
            <a:r>
              <a:rPr lang="en-US" sz="2700" b="1" dirty="0">
                <a:solidFill>
                  <a:srgbClr val="101014"/>
                </a:solidFill>
                <a:latin typeface="Playfair Display Bold" pitchFamily="34" charset="0"/>
                <a:ea typeface="Playfair Display Bold" pitchFamily="34" charset="-122"/>
                <a:cs typeface="Playfair Display Bold" pitchFamily="34" charset="-120"/>
              </a:rPr>
              <a:t>Key Insights and Learnings</a:t>
            </a:r>
            <a:endParaRPr lang="en-US" sz="2700" dirty="0"/>
          </a:p>
        </p:txBody>
      </p:sp>
      <p:sp>
        <p:nvSpPr>
          <p:cNvPr id="3" name="Text 1"/>
          <p:cNvSpPr/>
          <p:nvPr/>
        </p:nvSpPr>
        <p:spPr>
          <a:xfrm>
            <a:off x="3001923" y="1999893"/>
            <a:ext cx="1711166" cy="347782"/>
          </a:xfrm>
          <a:prstGeom prst="rect">
            <a:avLst/>
          </a:prstGeom>
          <a:noFill/>
          <a:ln/>
        </p:spPr>
        <p:txBody>
          <a:bodyPr wrap="none" lIns="0" tIns="0" rIns="0" bIns="0" rtlCol="0" anchor="t"/>
          <a:lstStyle/>
          <a:p>
            <a:pPr algn="ctr" indent="0" marL="0">
              <a:lnSpc>
                <a:spcPts val="2700"/>
              </a:lnSpc>
              <a:buNone/>
            </a:pPr>
            <a:r>
              <a:rPr lang="en-US" sz="2700" b="1" dirty="0">
                <a:solidFill>
                  <a:srgbClr val="39393C"/>
                </a:solidFill>
                <a:latin typeface="Playfair Display Bold" pitchFamily="34" charset="0"/>
                <a:ea typeface="Playfair Display Bold" pitchFamily="34" charset="-122"/>
                <a:cs typeface="Playfair Display Bold" pitchFamily="34" charset="-120"/>
              </a:rPr>
              <a:t>45%</a:t>
            </a:r>
            <a:endParaRPr lang="en-US" sz="2700" dirty="0"/>
          </a:p>
        </p:txBody>
      </p:sp>
      <p:pic>
        <p:nvPicPr>
          <p:cNvPr id="4" name="Image 0" descr="preencoded.png">    </p:cNvPr>
          <p:cNvPicPr>
            <a:picLocks noChangeAspect="1"/>
          </p:cNvPicPr>
          <p:nvPr/>
        </p:nvPicPr>
        <p:blipFill>
          <a:blip r:embed="rId1"/>
          <a:stretch>
            <a:fillRect/>
          </a:stretch>
        </p:blipFill>
        <p:spPr>
          <a:xfrm>
            <a:off x="2814161" y="1130498"/>
            <a:ext cx="2086808" cy="2086808"/>
          </a:xfrm>
          <a:prstGeom prst="rect">
            <a:avLst/>
          </a:prstGeom>
        </p:spPr>
      </p:pic>
      <p:sp>
        <p:nvSpPr>
          <p:cNvPr id="5" name="Text 2"/>
          <p:cNvSpPr/>
          <p:nvPr/>
        </p:nvSpPr>
        <p:spPr>
          <a:xfrm>
            <a:off x="486847" y="3391138"/>
            <a:ext cx="6741438" cy="222647"/>
          </a:xfrm>
          <a:prstGeom prst="rect">
            <a:avLst/>
          </a:prstGeom>
          <a:noFill/>
          <a:ln/>
        </p:spPr>
        <p:txBody>
          <a:bodyPr wrap="none" lIns="0" tIns="0" rIns="0" bIns="0" rtlCol="0" anchor="t"/>
          <a:lstStyle/>
          <a:p>
            <a:pPr algn="ctr" indent="0" marL="0">
              <a:lnSpc>
                <a:spcPts val="1750"/>
              </a:lnSpc>
              <a:buNone/>
            </a:pPr>
            <a:r>
              <a:rPr lang="en-US" sz="1050" dirty="0">
                <a:solidFill>
                  <a:srgbClr val="39393C"/>
                </a:solidFill>
                <a:latin typeface="Open Sans" pitchFamily="34" charset="0"/>
                <a:ea typeface="Open Sans" pitchFamily="34" charset="-122"/>
                <a:cs typeface="Open Sans" pitchFamily="34" charset="-120"/>
              </a:rPr>
              <a:t>Routes affected by delays</a:t>
            </a:r>
            <a:endParaRPr lang="en-US" sz="1050" dirty="0"/>
          </a:p>
        </p:txBody>
      </p:sp>
      <p:sp>
        <p:nvSpPr>
          <p:cNvPr id="6" name="Text 3"/>
          <p:cNvSpPr/>
          <p:nvPr/>
        </p:nvSpPr>
        <p:spPr>
          <a:xfrm>
            <a:off x="486847" y="3697248"/>
            <a:ext cx="6741438" cy="445294"/>
          </a:xfrm>
          <a:prstGeom prst="rect">
            <a:avLst/>
          </a:prstGeom>
          <a:noFill/>
          <a:ln/>
        </p:spPr>
        <p:txBody>
          <a:bodyPr wrap="square" lIns="0" tIns="0" rIns="0" bIns="0" rtlCol="0" anchor="t"/>
          <a:lstStyle/>
          <a:p>
            <a:pPr algn="ctr" indent="0" marL="0">
              <a:lnSpc>
                <a:spcPts val="1750"/>
              </a:lnSpc>
              <a:buNone/>
            </a:pPr>
            <a:r>
              <a:rPr lang="en-US" sz="1050" dirty="0">
                <a:solidFill>
                  <a:srgbClr val="39393C"/>
                </a:solidFill>
                <a:latin typeface="Open Sans" pitchFamily="34" charset="0"/>
                <a:ea typeface="Open Sans" pitchFamily="34" charset="-122"/>
                <a:cs typeface="Open Sans" pitchFamily="34" charset="-120"/>
              </a:rPr>
              <a:t>Top 10% of routes account for nearly half of all delays, highlighting opportunities for targeted improvements in scheduling and resource allocation.</a:t>
            </a:r>
            <a:endParaRPr lang="en-US" sz="1050" dirty="0"/>
          </a:p>
        </p:txBody>
      </p:sp>
      <p:sp>
        <p:nvSpPr>
          <p:cNvPr id="7" name="Text 4"/>
          <p:cNvSpPr/>
          <p:nvPr/>
        </p:nvSpPr>
        <p:spPr>
          <a:xfrm>
            <a:off x="9917192" y="1999893"/>
            <a:ext cx="1711166" cy="347782"/>
          </a:xfrm>
          <a:prstGeom prst="rect">
            <a:avLst/>
          </a:prstGeom>
          <a:noFill/>
          <a:ln/>
        </p:spPr>
        <p:txBody>
          <a:bodyPr wrap="none" lIns="0" tIns="0" rIns="0" bIns="0" rtlCol="0" anchor="t"/>
          <a:lstStyle/>
          <a:p>
            <a:pPr algn="ctr" indent="0" marL="0">
              <a:lnSpc>
                <a:spcPts val="2700"/>
              </a:lnSpc>
              <a:buNone/>
            </a:pPr>
            <a:r>
              <a:rPr lang="en-US" sz="2700" b="1" dirty="0">
                <a:solidFill>
                  <a:srgbClr val="39393C"/>
                </a:solidFill>
                <a:latin typeface="Playfair Display Bold" pitchFamily="34" charset="0"/>
                <a:ea typeface="Playfair Display Bold" pitchFamily="34" charset="-122"/>
                <a:cs typeface="Playfair Display Bold" pitchFamily="34" charset="-120"/>
              </a:rPr>
              <a:t>28%</a:t>
            </a:r>
            <a:endParaRPr lang="en-US" sz="2700" dirty="0"/>
          </a:p>
        </p:txBody>
      </p:sp>
      <p:pic>
        <p:nvPicPr>
          <p:cNvPr id="8" name="Image 1" descr="preencoded.png">    </p:cNvPr>
          <p:cNvPicPr>
            <a:picLocks noChangeAspect="1"/>
          </p:cNvPicPr>
          <p:nvPr/>
        </p:nvPicPr>
        <p:blipFill>
          <a:blip r:embed="rId2"/>
          <a:stretch>
            <a:fillRect/>
          </a:stretch>
        </p:blipFill>
        <p:spPr>
          <a:xfrm>
            <a:off x="9729430" y="1130498"/>
            <a:ext cx="2086808" cy="2086808"/>
          </a:xfrm>
          <a:prstGeom prst="rect">
            <a:avLst/>
          </a:prstGeom>
        </p:spPr>
      </p:pic>
      <p:sp>
        <p:nvSpPr>
          <p:cNvPr id="9" name="Text 5"/>
          <p:cNvSpPr/>
          <p:nvPr/>
        </p:nvSpPr>
        <p:spPr>
          <a:xfrm>
            <a:off x="7402116" y="3391138"/>
            <a:ext cx="6741438" cy="222647"/>
          </a:xfrm>
          <a:prstGeom prst="rect">
            <a:avLst/>
          </a:prstGeom>
          <a:noFill/>
          <a:ln/>
        </p:spPr>
        <p:txBody>
          <a:bodyPr wrap="none" lIns="0" tIns="0" rIns="0" bIns="0" rtlCol="0" anchor="t"/>
          <a:lstStyle/>
          <a:p>
            <a:pPr algn="ctr" indent="0" marL="0">
              <a:lnSpc>
                <a:spcPts val="1750"/>
              </a:lnSpc>
              <a:buNone/>
            </a:pPr>
            <a:r>
              <a:rPr lang="en-US" sz="1050" dirty="0">
                <a:solidFill>
                  <a:srgbClr val="39393C"/>
                </a:solidFill>
                <a:latin typeface="Open Sans" pitchFamily="34" charset="0"/>
                <a:ea typeface="Open Sans" pitchFamily="34" charset="-122"/>
                <a:cs typeface="Open Sans" pitchFamily="34" charset="-120"/>
              </a:rPr>
              <a:t>Average monthly variation in delays</a:t>
            </a:r>
            <a:endParaRPr lang="en-US" sz="1050" dirty="0"/>
          </a:p>
        </p:txBody>
      </p:sp>
      <p:sp>
        <p:nvSpPr>
          <p:cNvPr id="10" name="Text 6"/>
          <p:cNvSpPr/>
          <p:nvPr/>
        </p:nvSpPr>
        <p:spPr>
          <a:xfrm>
            <a:off x="7402116" y="3697248"/>
            <a:ext cx="6741438" cy="445294"/>
          </a:xfrm>
          <a:prstGeom prst="rect">
            <a:avLst/>
          </a:prstGeom>
          <a:noFill/>
          <a:ln/>
        </p:spPr>
        <p:txBody>
          <a:bodyPr wrap="square" lIns="0" tIns="0" rIns="0" bIns="0" rtlCol="0" anchor="t"/>
          <a:lstStyle/>
          <a:p>
            <a:pPr algn="ctr" indent="0" marL="0">
              <a:lnSpc>
                <a:spcPts val="1750"/>
              </a:lnSpc>
              <a:buNone/>
            </a:pPr>
            <a:r>
              <a:rPr lang="en-US" sz="1050" dirty="0">
                <a:solidFill>
                  <a:srgbClr val="39393C"/>
                </a:solidFill>
                <a:latin typeface="Open Sans" pitchFamily="34" charset="0"/>
                <a:ea typeface="Open Sans" pitchFamily="34" charset="-122"/>
                <a:cs typeface="Open Sans" pitchFamily="34" charset="-120"/>
              </a:rPr>
              <a:t>Delays peak in winter months due to weather, with a 28% increase; summer shows stability, informing seasonal operational planning.</a:t>
            </a:r>
            <a:endParaRPr lang="en-US" sz="1050" dirty="0"/>
          </a:p>
        </p:txBody>
      </p:sp>
      <p:sp>
        <p:nvSpPr>
          <p:cNvPr id="11" name="Text 7"/>
          <p:cNvSpPr/>
          <p:nvPr/>
        </p:nvSpPr>
        <p:spPr>
          <a:xfrm>
            <a:off x="3001923" y="5324951"/>
            <a:ext cx="1711166" cy="347782"/>
          </a:xfrm>
          <a:prstGeom prst="rect">
            <a:avLst/>
          </a:prstGeom>
          <a:noFill/>
          <a:ln/>
        </p:spPr>
        <p:txBody>
          <a:bodyPr wrap="none" lIns="0" tIns="0" rIns="0" bIns="0" rtlCol="0" anchor="t"/>
          <a:lstStyle/>
          <a:p>
            <a:pPr algn="ctr" indent="0" marL="0">
              <a:lnSpc>
                <a:spcPts val="2700"/>
              </a:lnSpc>
              <a:buNone/>
            </a:pPr>
            <a:r>
              <a:rPr lang="en-US" sz="2700" b="1" dirty="0">
                <a:solidFill>
                  <a:srgbClr val="39393C"/>
                </a:solidFill>
                <a:latin typeface="Playfair Display Bold" pitchFamily="34" charset="0"/>
                <a:ea typeface="Playfair Display Bold" pitchFamily="34" charset="-122"/>
                <a:cs typeface="Playfair Display Bold" pitchFamily="34" charset="-120"/>
              </a:rPr>
              <a:t>15%</a:t>
            </a:r>
            <a:endParaRPr lang="en-US" sz="2700" dirty="0"/>
          </a:p>
        </p:txBody>
      </p:sp>
      <p:pic>
        <p:nvPicPr>
          <p:cNvPr id="12" name="Image 2" descr="preencoded.png">    </p:cNvPr>
          <p:cNvPicPr>
            <a:picLocks noChangeAspect="1"/>
          </p:cNvPicPr>
          <p:nvPr/>
        </p:nvPicPr>
        <p:blipFill>
          <a:blip r:embed="rId3"/>
          <a:stretch>
            <a:fillRect/>
          </a:stretch>
        </p:blipFill>
        <p:spPr>
          <a:xfrm>
            <a:off x="2814161" y="4455557"/>
            <a:ext cx="2086808" cy="2086808"/>
          </a:xfrm>
          <a:prstGeom prst="rect">
            <a:avLst/>
          </a:prstGeom>
        </p:spPr>
      </p:pic>
      <p:sp>
        <p:nvSpPr>
          <p:cNvPr id="13" name="Text 8"/>
          <p:cNvSpPr/>
          <p:nvPr/>
        </p:nvSpPr>
        <p:spPr>
          <a:xfrm>
            <a:off x="486847" y="6716197"/>
            <a:ext cx="6741438" cy="222647"/>
          </a:xfrm>
          <a:prstGeom prst="rect">
            <a:avLst/>
          </a:prstGeom>
          <a:noFill/>
          <a:ln/>
        </p:spPr>
        <p:txBody>
          <a:bodyPr wrap="none" lIns="0" tIns="0" rIns="0" bIns="0" rtlCol="0" anchor="t"/>
          <a:lstStyle/>
          <a:p>
            <a:pPr algn="ctr" indent="0" marL="0">
              <a:lnSpc>
                <a:spcPts val="1750"/>
              </a:lnSpc>
              <a:buNone/>
            </a:pPr>
            <a:r>
              <a:rPr lang="en-US" sz="1050" dirty="0">
                <a:solidFill>
                  <a:srgbClr val="39393C"/>
                </a:solidFill>
                <a:latin typeface="Open Sans" pitchFamily="34" charset="0"/>
                <a:ea typeface="Open Sans" pitchFamily="34" charset="-122"/>
                <a:cs typeface="Open Sans" pitchFamily="34" charset="-120"/>
              </a:rPr>
              <a:t>Cancellation rate by carrier</a:t>
            </a:r>
            <a:endParaRPr lang="en-US" sz="1050" dirty="0"/>
          </a:p>
        </p:txBody>
      </p:sp>
      <p:sp>
        <p:nvSpPr>
          <p:cNvPr id="14" name="Text 9"/>
          <p:cNvSpPr/>
          <p:nvPr/>
        </p:nvSpPr>
        <p:spPr>
          <a:xfrm>
            <a:off x="486847" y="7022306"/>
            <a:ext cx="6741438" cy="445294"/>
          </a:xfrm>
          <a:prstGeom prst="rect">
            <a:avLst/>
          </a:prstGeom>
          <a:noFill/>
          <a:ln/>
        </p:spPr>
        <p:txBody>
          <a:bodyPr wrap="square" lIns="0" tIns="0" rIns="0" bIns="0" rtlCol="0" anchor="t"/>
          <a:lstStyle/>
          <a:p>
            <a:pPr algn="ctr" indent="0" marL="0">
              <a:lnSpc>
                <a:spcPts val="1750"/>
              </a:lnSpc>
              <a:buNone/>
            </a:pPr>
            <a:r>
              <a:rPr lang="en-US" sz="1050" dirty="0">
                <a:solidFill>
                  <a:srgbClr val="39393C"/>
                </a:solidFill>
                <a:latin typeface="Open Sans" pitchFamily="34" charset="0"/>
                <a:ea typeface="Open Sans" pitchFamily="34" charset="-122"/>
                <a:cs typeface="Open Sans" pitchFamily="34" charset="-120"/>
              </a:rPr>
              <a:t>Leading carriers experience up to 15% higher cancellations from maintenance issues, underscoring the need for proactive fleet management.</a:t>
            </a:r>
            <a:endParaRPr lang="en-US" sz="1050" dirty="0"/>
          </a:p>
        </p:txBody>
      </p:sp>
      <p:sp>
        <p:nvSpPr>
          <p:cNvPr id="15" name="Text 10"/>
          <p:cNvSpPr/>
          <p:nvPr/>
        </p:nvSpPr>
        <p:spPr>
          <a:xfrm>
            <a:off x="9917192" y="5324951"/>
            <a:ext cx="1711166" cy="347782"/>
          </a:xfrm>
          <a:prstGeom prst="rect">
            <a:avLst/>
          </a:prstGeom>
          <a:noFill/>
          <a:ln/>
        </p:spPr>
        <p:txBody>
          <a:bodyPr wrap="none" lIns="0" tIns="0" rIns="0" bIns="0" rtlCol="0" anchor="t"/>
          <a:lstStyle/>
          <a:p>
            <a:pPr algn="ctr" indent="0" marL="0">
              <a:lnSpc>
                <a:spcPts val="2700"/>
              </a:lnSpc>
              <a:buNone/>
            </a:pPr>
            <a:r>
              <a:rPr lang="en-US" sz="2700" b="1" dirty="0">
                <a:solidFill>
                  <a:srgbClr val="39393C"/>
                </a:solidFill>
                <a:latin typeface="Playfair Display Bold" pitchFamily="34" charset="0"/>
                <a:ea typeface="Playfair Display Bold" pitchFamily="34" charset="-122"/>
                <a:cs typeface="Playfair Display Bold" pitchFamily="34" charset="-120"/>
              </a:rPr>
              <a:t>62%</a:t>
            </a:r>
            <a:endParaRPr lang="en-US" sz="2700" dirty="0"/>
          </a:p>
        </p:txBody>
      </p:sp>
      <p:pic>
        <p:nvPicPr>
          <p:cNvPr id="16" name="Image 3" descr="preencoded.png">    </p:cNvPr>
          <p:cNvPicPr>
            <a:picLocks noChangeAspect="1"/>
          </p:cNvPicPr>
          <p:nvPr/>
        </p:nvPicPr>
        <p:blipFill>
          <a:blip r:embed="rId4"/>
          <a:stretch>
            <a:fillRect/>
          </a:stretch>
        </p:blipFill>
        <p:spPr>
          <a:xfrm>
            <a:off x="9729430" y="4455557"/>
            <a:ext cx="2086808" cy="2086808"/>
          </a:xfrm>
          <a:prstGeom prst="rect">
            <a:avLst/>
          </a:prstGeom>
        </p:spPr>
      </p:pic>
      <p:sp>
        <p:nvSpPr>
          <p:cNvPr id="17" name="Text 11"/>
          <p:cNvSpPr/>
          <p:nvPr/>
        </p:nvSpPr>
        <p:spPr>
          <a:xfrm>
            <a:off x="7402116" y="6716197"/>
            <a:ext cx="6741438" cy="222647"/>
          </a:xfrm>
          <a:prstGeom prst="rect">
            <a:avLst/>
          </a:prstGeom>
          <a:noFill/>
          <a:ln/>
        </p:spPr>
        <p:txBody>
          <a:bodyPr wrap="none" lIns="0" tIns="0" rIns="0" bIns="0" rtlCol="0" anchor="t"/>
          <a:lstStyle/>
          <a:p>
            <a:pPr algn="ctr" indent="0" marL="0">
              <a:lnSpc>
                <a:spcPts val="1750"/>
              </a:lnSpc>
              <a:buNone/>
            </a:pPr>
            <a:r>
              <a:rPr lang="en-US" sz="1050" dirty="0">
                <a:solidFill>
                  <a:srgbClr val="39393C"/>
                </a:solidFill>
                <a:latin typeface="Open Sans" pitchFamily="34" charset="0"/>
                <a:ea typeface="Open Sans" pitchFamily="34" charset="-122"/>
                <a:cs typeface="Open Sans" pitchFamily="34" charset="-120"/>
              </a:rPr>
              <a:t>Weather as primary delay cause</a:t>
            </a:r>
            <a:endParaRPr lang="en-US" sz="1050" dirty="0"/>
          </a:p>
        </p:txBody>
      </p:sp>
      <p:sp>
        <p:nvSpPr>
          <p:cNvPr id="18" name="Text 12"/>
          <p:cNvSpPr/>
          <p:nvPr/>
        </p:nvSpPr>
        <p:spPr>
          <a:xfrm>
            <a:off x="7402116" y="7022306"/>
            <a:ext cx="6741438" cy="445294"/>
          </a:xfrm>
          <a:prstGeom prst="rect">
            <a:avLst/>
          </a:prstGeom>
          <a:noFill/>
          <a:ln/>
        </p:spPr>
        <p:txBody>
          <a:bodyPr wrap="square" lIns="0" tIns="0" rIns="0" bIns="0" rtlCol="0" anchor="t"/>
          <a:lstStyle/>
          <a:p>
            <a:pPr algn="ctr" indent="0" marL="0">
              <a:lnSpc>
                <a:spcPts val="1750"/>
              </a:lnSpc>
              <a:buNone/>
            </a:pPr>
            <a:r>
              <a:rPr lang="en-US" sz="1050" dirty="0">
                <a:solidFill>
                  <a:srgbClr val="39393C"/>
                </a:solidFill>
                <a:latin typeface="Open Sans" pitchFamily="34" charset="0"/>
                <a:ea typeface="Open Sans" pitchFamily="34" charset="-122"/>
                <a:cs typeface="Open Sans" pitchFamily="34" charset="-120"/>
              </a:rPr>
              <a:t>Adverse weather contributes to 62% of significant delays, suggesting enhanced forecasting integration into dashboard tools.</a:t>
            </a:r>
            <a:endParaRPr lang="en-US" sz="1050" dirty="0"/>
          </a:p>
        </p:txBody>
      </p:sp>
      <p:sp>
        <p:nvSpPr>
          <p:cNvPr id="19" name="Text 13"/>
          <p:cNvSpPr/>
          <p:nvPr/>
        </p:nvSpPr>
        <p:spPr>
          <a:xfrm>
            <a:off x="486847" y="7624048"/>
            <a:ext cx="13656707" cy="222647"/>
          </a:xfrm>
          <a:prstGeom prst="rect">
            <a:avLst/>
          </a:prstGeom>
          <a:noFill/>
          <a:ln/>
        </p:spPr>
        <p:txBody>
          <a:bodyPr wrap="none" lIns="0" tIns="0" rIns="0" bIns="0" rtlCol="0" anchor="t"/>
          <a:lstStyle/>
          <a:p>
            <a:pPr algn="l" indent="0" marL="0">
              <a:lnSpc>
                <a:spcPts val="1750"/>
              </a:lnSpc>
              <a:buNone/>
            </a:pPr>
            <a:r>
              <a:rPr lang="en-US" sz="1050" dirty="0">
                <a:solidFill>
                  <a:srgbClr val="39393C"/>
                </a:solidFill>
                <a:latin typeface="Open Sans" pitchFamily="34" charset="0"/>
                <a:ea typeface="Open Sans" pitchFamily="34" charset="-122"/>
                <a:cs typeface="Open Sans" pitchFamily="34" charset="-120"/>
              </a:rPr>
              <a:t>Overall learnings: Data quality directly impacts insight reliability; interactive tools accelerate stakeholder decision-making.</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2458" y="592812"/>
            <a:ext cx="4375190" cy="546854"/>
          </a:xfrm>
          <a:prstGeom prst="rect">
            <a:avLst/>
          </a:prstGeom>
          <a:noFill/>
          <a:ln/>
        </p:spPr>
        <p:txBody>
          <a:bodyPr wrap="none" lIns="0" tIns="0" rIns="0" bIns="0" rtlCol="0" anchor="t"/>
          <a:lstStyle/>
          <a:p>
            <a:pPr algn="l" indent="0" marL="0">
              <a:lnSpc>
                <a:spcPts val="4300"/>
              </a:lnSpc>
              <a:buNone/>
            </a:pPr>
            <a:r>
              <a:rPr lang="en-US" sz="3400" b="1" dirty="0">
                <a:solidFill>
                  <a:srgbClr val="101014"/>
                </a:solidFill>
                <a:latin typeface="Playfair Display Bold" pitchFamily="34" charset="0"/>
                <a:ea typeface="Playfair Display Bold" pitchFamily="34" charset="-122"/>
                <a:cs typeface="Playfair Display Bold" pitchFamily="34" charset="-120"/>
              </a:rPr>
              <a:t>Conclusion</a:t>
            </a:r>
            <a:endParaRPr lang="en-US" sz="3400" dirty="0"/>
          </a:p>
        </p:txBody>
      </p:sp>
      <p:sp>
        <p:nvSpPr>
          <p:cNvPr id="4" name="Text 1"/>
          <p:cNvSpPr/>
          <p:nvPr/>
        </p:nvSpPr>
        <p:spPr>
          <a:xfrm>
            <a:off x="612458" y="1402080"/>
            <a:ext cx="7919085" cy="4375309"/>
          </a:xfrm>
          <a:prstGeom prst="rect">
            <a:avLst/>
          </a:prstGeom>
          <a:noFill/>
          <a:ln/>
        </p:spPr>
        <p:txBody>
          <a:bodyPr wrap="square" lIns="0" tIns="0" rIns="0" bIns="0" rtlCol="0" anchor="t"/>
          <a:lstStyle/>
          <a:p>
            <a:pPr algn="l" indent="0" marL="0">
              <a:lnSpc>
                <a:spcPts val="8600"/>
              </a:lnSpc>
              <a:buNone/>
            </a:pPr>
            <a:r>
              <a:rPr lang="en-US" sz="6850" b="1" dirty="0">
                <a:solidFill>
                  <a:srgbClr val="101014"/>
                </a:solidFill>
                <a:latin typeface="Playfair Display Bold" pitchFamily="34" charset="0"/>
                <a:ea typeface="Playfair Display Bold" pitchFamily="34" charset="-122"/>
                <a:cs typeface="Playfair Display Bold" pitchFamily="34" charset="-120"/>
              </a:rPr>
              <a:t>Transforming Flight Data into Actionable Intelligence</a:t>
            </a:r>
            <a:endParaRPr lang="en-US" sz="6850" dirty="0"/>
          </a:p>
        </p:txBody>
      </p:sp>
      <p:sp>
        <p:nvSpPr>
          <p:cNvPr id="5" name="Text 2"/>
          <p:cNvSpPr/>
          <p:nvPr/>
        </p:nvSpPr>
        <p:spPr>
          <a:xfrm>
            <a:off x="612458" y="6039803"/>
            <a:ext cx="7919085" cy="1120140"/>
          </a:xfrm>
          <a:prstGeom prst="rect">
            <a:avLst/>
          </a:prstGeom>
          <a:noFill/>
          <a:ln/>
        </p:spPr>
        <p:txBody>
          <a:bodyPr wrap="square" lIns="0" tIns="0" rIns="0" bIns="0" rtlCol="0" anchor="t"/>
          <a:lstStyle/>
          <a:p>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The AirFly Delay Insights project successfully delivered a robust Streamlit dashboard, revealing critical patterns in airline operations. Key achievements include comprehensive data handling, interactive visualisations, and evidence-based recommendations to mitigate delays and enhance efficiency.</a:t>
            </a:r>
            <a:endParaRPr lang="en-US" sz="1350" dirty="0"/>
          </a:p>
        </p:txBody>
      </p:sp>
      <p:sp>
        <p:nvSpPr>
          <p:cNvPr id="6" name="Text 3"/>
          <p:cNvSpPr/>
          <p:nvPr/>
        </p:nvSpPr>
        <p:spPr>
          <a:xfrm>
            <a:off x="612458" y="7356753"/>
            <a:ext cx="7919085" cy="280035"/>
          </a:xfrm>
          <a:prstGeom prst="rect">
            <a:avLst/>
          </a:prstGeom>
          <a:noFill/>
          <a:ln/>
        </p:spPr>
        <p:txBody>
          <a:bodyPr wrap="none" lIns="0" tIns="0" rIns="0" bIns="0" rtlCol="0" anchor="t"/>
          <a:lstStyle/>
          <a:p>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This analysis equips technical teams with tools to drive operational excellence in aviation.</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5796" y="630317"/>
            <a:ext cx="7832408" cy="1171099"/>
          </a:xfrm>
          <a:prstGeom prst="rect">
            <a:avLst/>
          </a:prstGeom>
          <a:noFill/>
          <a:ln/>
        </p:spPr>
        <p:txBody>
          <a:bodyPr wrap="square" lIns="0" tIns="0" rIns="0" bIns="0" rtlCol="0" anchor="t"/>
          <a:lstStyle/>
          <a:p>
            <a:pPr algn="l" indent="0" marL="0">
              <a:lnSpc>
                <a:spcPts val="4600"/>
              </a:lnSpc>
              <a:buNone/>
            </a:pPr>
            <a:r>
              <a:rPr lang="en-US" sz="3650" b="1" dirty="0">
                <a:solidFill>
                  <a:srgbClr val="101014"/>
                </a:solidFill>
                <a:latin typeface="Playfair Display Bold" pitchFamily="34" charset="0"/>
                <a:ea typeface="Playfair Display Bold" pitchFamily="34" charset="-122"/>
                <a:cs typeface="Playfair Display Bold" pitchFamily="34" charset="-120"/>
              </a:rPr>
              <a:t>Next Steps and Future Improvements</a:t>
            </a:r>
            <a:endParaRPr lang="en-US" sz="3650" dirty="0"/>
          </a:p>
        </p:txBody>
      </p:sp>
      <p:pic>
        <p:nvPicPr>
          <p:cNvPr id="4" name="Image 1" descr="preencoded.png">    </p:cNvPr>
          <p:cNvPicPr>
            <a:picLocks noChangeAspect="1"/>
          </p:cNvPicPr>
          <p:nvPr/>
        </p:nvPicPr>
        <p:blipFill>
          <a:blip r:embed="rId2"/>
          <a:stretch>
            <a:fillRect/>
          </a:stretch>
        </p:blipFill>
        <p:spPr>
          <a:xfrm>
            <a:off x="655796" y="2082403"/>
            <a:ext cx="936903" cy="1379220"/>
          </a:xfrm>
          <a:prstGeom prst="rect">
            <a:avLst/>
          </a:prstGeom>
        </p:spPr>
      </p:pic>
      <p:sp>
        <p:nvSpPr>
          <p:cNvPr id="5" name="Text 1"/>
          <p:cNvSpPr/>
          <p:nvPr/>
        </p:nvSpPr>
        <p:spPr>
          <a:xfrm>
            <a:off x="1779984" y="2269688"/>
            <a:ext cx="2342317" cy="292656"/>
          </a:xfrm>
          <a:prstGeom prst="rect">
            <a:avLst/>
          </a:prstGeom>
          <a:noFill/>
          <a:ln/>
        </p:spPr>
        <p:txBody>
          <a:bodyPr wrap="none" lIns="0" tIns="0" rIns="0" bIns="0" rtlCol="0" anchor="t"/>
          <a:lstStyle/>
          <a:p>
            <a:pPr algn="l" indent="0" marL="0">
              <a:lnSpc>
                <a:spcPts val="2300"/>
              </a:lnSpc>
              <a:buNone/>
            </a:pPr>
            <a:r>
              <a:rPr lang="en-US" sz="1800" b="1" dirty="0">
                <a:solidFill>
                  <a:srgbClr val="39393C"/>
                </a:solidFill>
                <a:latin typeface="Playfair Display Bold" pitchFamily="34" charset="0"/>
                <a:ea typeface="Playfair Display Bold" pitchFamily="34" charset="-122"/>
                <a:cs typeface="Playfair Display Bold" pitchFamily="34" charset="-120"/>
              </a:rPr>
              <a:t>Model Integration</a:t>
            </a:r>
            <a:endParaRPr lang="en-US" sz="1800" dirty="0"/>
          </a:p>
        </p:txBody>
      </p:sp>
      <p:sp>
        <p:nvSpPr>
          <p:cNvPr id="6" name="Text 2"/>
          <p:cNvSpPr/>
          <p:nvPr/>
        </p:nvSpPr>
        <p:spPr>
          <a:xfrm>
            <a:off x="1779984" y="2674739"/>
            <a:ext cx="6708219" cy="599599"/>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Incorporate predictive machine learning models to forecast delays based on real-time weather and traffic data, enhancing proactive decision-making.</a:t>
            </a:r>
            <a:endParaRPr lang="en-US" sz="1450" dirty="0"/>
          </a:p>
        </p:txBody>
      </p:sp>
      <p:pic>
        <p:nvPicPr>
          <p:cNvPr id="7" name="Image 2" descr="preencoded.png">    </p:cNvPr>
          <p:cNvPicPr>
            <a:picLocks noChangeAspect="1"/>
          </p:cNvPicPr>
          <p:nvPr/>
        </p:nvPicPr>
        <p:blipFill>
          <a:blip r:embed="rId3"/>
          <a:stretch>
            <a:fillRect/>
          </a:stretch>
        </p:blipFill>
        <p:spPr>
          <a:xfrm>
            <a:off x="655796" y="3461623"/>
            <a:ext cx="936903" cy="1379220"/>
          </a:xfrm>
          <a:prstGeom prst="rect">
            <a:avLst/>
          </a:prstGeom>
        </p:spPr>
      </p:pic>
      <p:sp>
        <p:nvSpPr>
          <p:cNvPr id="8" name="Text 3"/>
          <p:cNvSpPr/>
          <p:nvPr/>
        </p:nvSpPr>
        <p:spPr>
          <a:xfrm>
            <a:off x="1779984" y="3648908"/>
            <a:ext cx="2342317" cy="292656"/>
          </a:xfrm>
          <a:prstGeom prst="rect">
            <a:avLst/>
          </a:prstGeom>
          <a:noFill/>
          <a:ln/>
        </p:spPr>
        <p:txBody>
          <a:bodyPr wrap="none" lIns="0" tIns="0" rIns="0" bIns="0" rtlCol="0" anchor="t"/>
          <a:lstStyle/>
          <a:p>
            <a:pPr algn="l" indent="0" marL="0">
              <a:lnSpc>
                <a:spcPts val="2300"/>
              </a:lnSpc>
              <a:buNone/>
            </a:pPr>
            <a:r>
              <a:rPr lang="en-US" sz="1800" b="1" dirty="0">
                <a:solidFill>
                  <a:srgbClr val="39393C"/>
                </a:solidFill>
                <a:latin typeface="Playfair Display Bold" pitchFamily="34" charset="0"/>
                <a:ea typeface="Playfair Display Bold" pitchFamily="34" charset="-122"/>
                <a:cs typeface="Playfair Display Bold" pitchFamily="34" charset="-120"/>
              </a:rPr>
              <a:t>Expanded Dataset</a:t>
            </a:r>
            <a:endParaRPr lang="en-US" sz="1800" dirty="0"/>
          </a:p>
        </p:txBody>
      </p:sp>
      <p:sp>
        <p:nvSpPr>
          <p:cNvPr id="9" name="Text 4"/>
          <p:cNvSpPr/>
          <p:nvPr/>
        </p:nvSpPr>
        <p:spPr>
          <a:xfrm>
            <a:off x="1779984" y="4053959"/>
            <a:ext cx="6708219" cy="599599"/>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Integrate additional sources like real-time API feeds for live updates, expanding coverage to international routes and long-term trend analysis.</a:t>
            </a:r>
            <a:endParaRPr lang="en-US" sz="1450" dirty="0"/>
          </a:p>
        </p:txBody>
      </p:sp>
      <p:pic>
        <p:nvPicPr>
          <p:cNvPr id="10" name="Image 3" descr="preencoded.png">    </p:cNvPr>
          <p:cNvPicPr>
            <a:picLocks noChangeAspect="1"/>
          </p:cNvPicPr>
          <p:nvPr/>
        </p:nvPicPr>
        <p:blipFill>
          <a:blip r:embed="rId4"/>
          <a:stretch>
            <a:fillRect/>
          </a:stretch>
        </p:blipFill>
        <p:spPr>
          <a:xfrm>
            <a:off x="655796" y="4840843"/>
            <a:ext cx="936903" cy="1379220"/>
          </a:xfrm>
          <a:prstGeom prst="rect">
            <a:avLst/>
          </a:prstGeom>
        </p:spPr>
      </p:pic>
      <p:sp>
        <p:nvSpPr>
          <p:cNvPr id="11" name="Text 5"/>
          <p:cNvSpPr/>
          <p:nvPr/>
        </p:nvSpPr>
        <p:spPr>
          <a:xfrm>
            <a:off x="1779984" y="5028128"/>
            <a:ext cx="2342317" cy="292656"/>
          </a:xfrm>
          <a:prstGeom prst="rect">
            <a:avLst/>
          </a:prstGeom>
          <a:noFill/>
          <a:ln/>
        </p:spPr>
        <p:txBody>
          <a:bodyPr wrap="none" lIns="0" tIns="0" rIns="0" bIns="0" rtlCol="0" anchor="t"/>
          <a:lstStyle/>
          <a:p>
            <a:pPr algn="l" indent="0" marL="0">
              <a:lnSpc>
                <a:spcPts val="2300"/>
              </a:lnSpc>
              <a:buNone/>
            </a:pPr>
            <a:r>
              <a:rPr lang="en-US" sz="1800" b="1" dirty="0">
                <a:solidFill>
                  <a:srgbClr val="39393C"/>
                </a:solidFill>
                <a:latin typeface="Playfair Display Bold" pitchFamily="34" charset="0"/>
                <a:ea typeface="Playfair Display Bold" pitchFamily="34" charset="-122"/>
                <a:cs typeface="Playfair Display Bold" pitchFamily="34" charset="-120"/>
              </a:rPr>
              <a:t>User Enhancements</a:t>
            </a:r>
            <a:endParaRPr lang="en-US" sz="1800" dirty="0"/>
          </a:p>
        </p:txBody>
      </p:sp>
      <p:sp>
        <p:nvSpPr>
          <p:cNvPr id="12" name="Text 6"/>
          <p:cNvSpPr/>
          <p:nvPr/>
        </p:nvSpPr>
        <p:spPr>
          <a:xfrm>
            <a:off x="1779984" y="5433179"/>
            <a:ext cx="6708219" cy="599599"/>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Add advanced filtering options and export functionalities to the dashboard, supporting deeper custom analyses and reporting needs.</a:t>
            </a:r>
            <a:endParaRPr lang="en-US" sz="1450" dirty="0"/>
          </a:p>
        </p:txBody>
      </p:sp>
      <p:pic>
        <p:nvPicPr>
          <p:cNvPr id="13" name="Image 4" descr="preencoded.png">    </p:cNvPr>
          <p:cNvPicPr>
            <a:picLocks noChangeAspect="1"/>
          </p:cNvPicPr>
          <p:nvPr/>
        </p:nvPicPr>
        <p:blipFill>
          <a:blip r:embed="rId5"/>
          <a:stretch>
            <a:fillRect/>
          </a:stretch>
        </p:blipFill>
        <p:spPr>
          <a:xfrm>
            <a:off x="655796" y="6220063"/>
            <a:ext cx="936903" cy="1379220"/>
          </a:xfrm>
          <a:prstGeom prst="rect">
            <a:avLst/>
          </a:prstGeom>
        </p:spPr>
      </p:pic>
      <p:sp>
        <p:nvSpPr>
          <p:cNvPr id="14" name="Text 7"/>
          <p:cNvSpPr/>
          <p:nvPr/>
        </p:nvSpPr>
        <p:spPr>
          <a:xfrm>
            <a:off x="1779984" y="6407348"/>
            <a:ext cx="2844879" cy="292656"/>
          </a:xfrm>
          <a:prstGeom prst="rect">
            <a:avLst/>
          </a:prstGeom>
          <a:noFill/>
          <a:ln/>
        </p:spPr>
        <p:txBody>
          <a:bodyPr wrap="none" lIns="0" tIns="0" rIns="0" bIns="0" rtlCol="0" anchor="t"/>
          <a:lstStyle/>
          <a:p>
            <a:pPr algn="l" indent="0" marL="0">
              <a:lnSpc>
                <a:spcPts val="2300"/>
              </a:lnSpc>
              <a:buNone/>
            </a:pPr>
            <a:r>
              <a:rPr lang="en-US" sz="1800" b="1" dirty="0">
                <a:solidFill>
                  <a:srgbClr val="39393C"/>
                </a:solidFill>
                <a:latin typeface="Playfair Display Bold" pitchFamily="34" charset="0"/>
                <a:ea typeface="Playfair Display Bold" pitchFamily="34" charset="-122"/>
                <a:cs typeface="Playfair Display Bold" pitchFamily="34" charset="-120"/>
              </a:rPr>
              <a:t>Stakeholder Collaboration</a:t>
            </a:r>
            <a:endParaRPr lang="en-US" sz="1800" dirty="0"/>
          </a:p>
        </p:txBody>
      </p:sp>
      <p:sp>
        <p:nvSpPr>
          <p:cNvPr id="15" name="Text 8"/>
          <p:cNvSpPr/>
          <p:nvPr/>
        </p:nvSpPr>
        <p:spPr>
          <a:xfrm>
            <a:off x="1779984" y="6812399"/>
            <a:ext cx="6708219" cy="599599"/>
          </a:xfrm>
          <a:prstGeom prst="rect">
            <a:avLst/>
          </a:prstGeom>
          <a:noFill/>
          <a:ln/>
        </p:spPr>
        <p:txBody>
          <a:bodyPr wrap="square" lIns="0" tIns="0" rIns="0" bIns="0" rtlCol="0" anchor="t"/>
          <a:lstStyle/>
          <a:p>
            <a:pPr algn="l" indent="0" marL="0">
              <a:lnSpc>
                <a:spcPts val="2350"/>
              </a:lnSpc>
              <a:buNone/>
            </a:pPr>
            <a:r>
              <a:rPr lang="en-US" sz="1450" dirty="0">
                <a:solidFill>
                  <a:srgbClr val="39393C"/>
                </a:solidFill>
                <a:latin typeface="Open Sans" pitchFamily="34" charset="0"/>
                <a:ea typeface="Open Sans" pitchFamily="34" charset="-122"/>
                <a:cs typeface="Open Sans" pitchFamily="34" charset="-120"/>
              </a:rPr>
              <a:t>Conduct workshops with airline operations teams to refine KPIs and validate recommendations, ensuring alignment with business objectives.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2025-10-05T17:57:22Z</dcterms:created>
  <dcterms:modified xsi:type="dcterms:W3CDTF">2025-10-05T17:57:22Z</dcterms:modified>
</cp:coreProperties>
</file>